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</p:sldMasterIdLst>
  <p:sldIdLst>
    <p:sldId id="256" r:id="rId14"/>
    <p:sldId id="257" r:id="rId15"/>
    <p:sldId id="258" r:id="rId16"/>
    <p:sldId id="259" r:id="rId17"/>
    <p:sldId id="266" r:id="rId18"/>
    <p:sldId id="261" r:id="rId19"/>
    <p:sldId id="260" r:id="rId20"/>
    <p:sldId id="265" r:id="rId21"/>
    <p:sldId id="267" r:id="rId22"/>
    <p:sldId id="268" r:id="rId23"/>
    <p:sldId id="271" r:id="rId24"/>
    <p:sldId id="262" r:id="rId25"/>
    <p:sldId id="263" r:id="rId26"/>
    <p:sldId id="264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60"/>
  </p:normalViewPr>
  <p:slideViewPr>
    <p:cSldViewPr>
      <p:cViewPr varScale="1">
        <p:scale>
          <a:sx n="103" d="100"/>
          <a:sy n="103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A291E-683F-4781-80CB-294EC3E8099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D037DBE-B0D1-473A-AFD8-619EED5C607D}">
      <dgm:prSet/>
      <dgm:spPr/>
      <dgm:t>
        <a:bodyPr/>
        <a:lstStyle/>
        <a:p>
          <a:pPr rtl="0"/>
          <a:r>
            <a:rPr lang="ru-RU" b="1" dirty="0" smtClean="0"/>
            <a:t>Восточный регион</a:t>
          </a:r>
          <a:r>
            <a:rPr lang="en-US" b="1" dirty="0" smtClean="0"/>
            <a:t> </a:t>
          </a:r>
          <a:r>
            <a:rPr lang="ru-RU" b="1" dirty="0" smtClean="0"/>
            <a:t>Крыма.</a:t>
          </a:r>
          <a:endParaRPr lang="ru-RU" dirty="0"/>
        </a:p>
      </dgm:t>
    </dgm:pt>
    <dgm:pt modelId="{BDD6A9F6-986F-4BFE-9D42-0CF2638CA699}" type="parTrans" cxnId="{20883CA1-D1B5-48A1-8416-567DABEF9F9D}">
      <dgm:prSet/>
      <dgm:spPr/>
      <dgm:t>
        <a:bodyPr/>
        <a:lstStyle/>
        <a:p>
          <a:endParaRPr lang="ru-RU"/>
        </a:p>
      </dgm:t>
    </dgm:pt>
    <dgm:pt modelId="{3DD5A680-ADF1-4D78-9B42-525E91A913ED}" type="sibTrans" cxnId="{20883CA1-D1B5-48A1-8416-567DABEF9F9D}">
      <dgm:prSet/>
      <dgm:spPr/>
      <dgm:t>
        <a:bodyPr/>
        <a:lstStyle/>
        <a:p>
          <a:endParaRPr lang="ru-RU"/>
        </a:p>
      </dgm:t>
    </dgm:pt>
    <dgm:pt modelId="{2F89DF4D-2BEB-4347-AA72-1EE50CF7FBDD}">
      <dgm:prSet/>
      <dgm:spPr/>
      <dgm:t>
        <a:bodyPr/>
        <a:lstStyle/>
        <a:p>
          <a:pPr rtl="0"/>
          <a:r>
            <a:rPr lang="ru-RU" b="1" dirty="0" smtClean="0"/>
            <a:t>Ленинский район </a:t>
          </a:r>
          <a:br>
            <a:rPr lang="ru-RU" b="1" dirty="0" smtClean="0"/>
          </a:br>
          <a:r>
            <a:rPr lang="ru-RU" b="1" dirty="0" smtClean="0"/>
            <a:t>(татар. </a:t>
          </a:r>
          <a:r>
            <a:rPr lang="ru-RU" b="1" i="1" dirty="0" err="1" smtClean="0"/>
            <a:t>Yedi</a:t>
          </a:r>
          <a:r>
            <a:rPr lang="ru-RU" b="1" i="1" dirty="0" smtClean="0"/>
            <a:t> </a:t>
          </a:r>
          <a:r>
            <a:rPr lang="ru-RU" b="1" i="1" dirty="0" err="1" smtClean="0"/>
            <a:t>Quyu</a:t>
          </a:r>
          <a:r>
            <a:rPr lang="ru-RU" b="1" i="1" dirty="0" smtClean="0"/>
            <a:t> </a:t>
          </a:r>
          <a:r>
            <a:rPr lang="ru-RU" b="1" i="1" dirty="0" err="1" smtClean="0"/>
            <a:t>rayonı</a:t>
          </a:r>
          <a:r>
            <a:rPr lang="ru-RU" b="1" dirty="0" smtClean="0"/>
            <a:t>)</a:t>
          </a:r>
          <a:endParaRPr lang="ru-RU" b="1" dirty="0"/>
        </a:p>
      </dgm:t>
    </dgm:pt>
    <dgm:pt modelId="{C5ED9464-4528-4AF3-81CD-579DD67BFBE7}" type="parTrans" cxnId="{41275B0F-6675-40ED-B640-83FE895CD021}">
      <dgm:prSet/>
      <dgm:spPr/>
      <dgm:t>
        <a:bodyPr/>
        <a:lstStyle/>
        <a:p>
          <a:endParaRPr lang="ru-RU"/>
        </a:p>
      </dgm:t>
    </dgm:pt>
    <dgm:pt modelId="{5DF7D395-DA51-425A-9997-CFFF812C1D2A}" type="sibTrans" cxnId="{41275B0F-6675-40ED-B640-83FE895CD021}">
      <dgm:prSet/>
      <dgm:spPr/>
      <dgm:t>
        <a:bodyPr/>
        <a:lstStyle/>
        <a:p>
          <a:endParaRPr lang="ru-RU"/>
        </a:p>
      </dgm:t>
    </dgm:pt>
    <dgm:pt modelId="{A9F2D032-3ABA-43AD-A93C-39A372F297D0}" type="pres">
      <dgm:prSet presAssocID="{2E7A291E-683F-4781-80CB-294EC3E8099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D58AE-94FC-4E52-91C6-4D492C7EB026}" type="pres">
      <dgm:prSet presAssocID="{7D037DBE-B0D1-473A-AFD8-619EED5C607D}" presName="circle1" presStyleLbl="node1" presStyleIdx="0" presStyleCnt="2"/>
      <dgm:spPr/>
    </dgm:pt>
    <dgm:pt modelId="{F9536812-B642-4CB0-BFBA-84293D6F7F46}" type="pres">
      <dgm:prSet presAssocID="{7D037DBE-B0D1-473A-AFD8-619EED5C607D}" presName="space" presStyleCnt="0"/>
      <dgm:spPr/>
    </dgm:pt>
    <dgm:pt modelId="{408D48FA-8826-4931-A0A8-984E83072633}" type="pres">
      <dgm:prSet presAssocID="{7D037DBE-B0D1-473A-AFD8-619EED5C607D}" presName="rect1" presStyleLbl="alignAcc1" presStyleIdx="0" presStyleCnt="2"/>
      <dgm:spPr/>
      <dgm:t>
        <a:bodyPr/>
        <a:lstStyle/>
        <a:p>
          <a:endParaRPr lang="ru-RU"/>
        </a:p>
      </dgm:t>
    </dgm:pt>
    <dgm:pt modelId="{BA41908A-40B1-4F7F-9217-C6E78EA0D140}" type="pres">
      <dgm:prSet presAssocID="{2F89DF4D-2BEB-4347-AA72-1EE50CF7FBDD}" presName="vertSpace2" presStyleLbl="node1" presStyleIdx="0" presStyleCnt="2"/>
      <dgm:spPr/>
    </dgm:pt>
    <dgm:pt modelId="{59EBB36B-7537-48C9-AEDB-98699CCBB7E1}" type="pres">
      <dgm:prSet presAssocID="{2F89DF4D-2BEB-4347-AA72-1EE50CF7FBDD}" presName="circle2" presStyleLbl="node1" presStyleIdx="1" presStyleCnt="2"/>
      <dgm:spPr/>
    </dgm:pt>
    <dgm:pt modelId="{FC0D6D8E-5378-4B77-A5F0-2572261DC520}" type="pres">
      <dgm:prSet presAssocID="{2F89DF4D-2BEB-4347-AA72-1EE50CF7FBDD}" presName="rect2" presStyleLbl="alignAcc1" presStyleIdx="1" presStyleCnt="2"/>
      <dgm:spPr/>
      <dgm:t>
        <a:bodyPr/>
        <a:lstStyle/>
        <a:p>
          <a:endParaRPr lang="ru-RU"/>
        </a:p>
      </dgm:t>
    </dgm:pt>
    <dgm:pt modelId="{9404F75C-FB8E-4066-93FA-071D83CFE497}" type="pres">
      <dgm:prSet presAssocID="{7D037DBE-B0D1-473A-AFD8-619EED5C607D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852CA-78C0-4DE4-B5EF-3854CB68C74F}" type="pres">
      <dgm:prSet presAssocID="{2F89DF4D-2BEB-4347-AA72-1EE50CF7FBD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275B0F-6675-40ED-B640-83FE895CD021}" srcId="{2E7A291E-683F-4781-80CB-294EC3E80994}" destId="{2F89DF4D-2BEB-4347-AA72-1EE50CF7FBDD}" srcOrd="1" destOrd="0" parTransId="{C5ED9464-4528-4AF3-81CD-579DD67BFBE7}" sibTransId="{5DF7D395-DA51-425A-9997-CFFF812C1D2A}"/>
    <dgm:cxn modelId="{EE1B77AF-C6F6-42B5-9823-C74EA109DA84}" type="presOf" srcId="{2F89DF4D-2BEB-4347-AA72-1EE50CF7FBDD}" destId="{B80852CA-78C0-4DE4-B5EF-3854CB68C74F}" srcOrd="1" destOrd="0" presId="urn:microsoft.com/office/officeart/2005/8/layout/target3"/>
    <dgm:cxn modelId="{A330BF1D-8AE6-46C8-BB7C-F501DB36CD47}" type="presOf" srcId="{2F89DF4D-2BEB-4347-AA72-1EE50CF7FBDD}" destId="{FC0D6D8E-5378-4B77-A5F0-2572261DC520}" srcOrd="0" destOrd="0" presId="urn:microsoft.com/office/officeart/2005/8/layout/target3"/>
    <dgm:cxn modelId="{928DEB48-1E97-45A5-ACC3-5B72C5ADE700}" type="presOf" srcId="{2E7A291E-683F-4781-80CB-294EC3E80994}" destId="{A9F2D032-3ABA-43AD-A93C-39A372F297D0}" srcOrd="0" destOrd="0" presId="urn:microsoft.com/office/officeart/2005/8/layout/target3"/>
    <dgm:cxn modelId="{EA64343F-448F-4DD1-8A74-3AA398BAAE9C}" type="presOf" srcId="{7D037DBE-B0D1-473A-AFD8-619EED5C607D}" destId="{408D48FA-8826-4931-A0A8-984E83072633}" srcOrd="0" destOrd="0" presId="urn:microsoft.com/office/officeart/2005/8/layout/target3"/>
    <dgm:cxn modelId="{20883CA1-D1B5-48A1-8416-567DABEF9F9D}" srcId="{2E7A291E-683F-4781-80CB-294EC3E80994}" destId="{7D037DBE-B0D1-473A-AFD8-619EED5C607D}" srcOrd="0" destOrd="0" parTransId="{BDD6A9F6-986F-4BFE-9D42-0CF2638CA699}" sibTransId="{3DD5A680-ADF1-4D78-9B42-525E91A913ED}"/>
    <dgm:cxn modelId="{63D369C3-2A9A-4D9E-BF99-4A207258688C}" type="presOf" srcId="{7D037DBE-B0D1-473A-AFD8-619EED5C607D}" destId="{9404F75C-FB8E-4066-93FA-071D83CFE497}" srcOrd="1" destOrd="0" presId="urn:microsoft.com/office/officeart/2005/8/layout/target3"/>
    <dgm:cxn modelId="{B4FD5CD9-57BE-4016-888B-CD643E0F5AAA}" type="presParOf" srcId="{A9F2D032-3ABA-43AD-A93C-39A372F297D0}" destId="{E3FD58AE-94FC-4E52-91C6-4D492C7EB026}" srcOrd="0" destOrd="0" presId="urn:microsoft.com/office/officeart/2005/8/layout/target3"/>
    <dgm:cxn modelId="{C0DB2B35-CA85-4D9B-879D-B548B9B59ED2}" type="presParOf" srcId="{A9F2D032-3ABA-43AD-A93C-39A372F297D0}" destId="{F9536812-B642-4CB0-BFBA-84293D6F7F46}" srcOrd="1" destOrd="0" presId="urn:microsoft.com/office/officeart/2005/8/layout/target3"/>
    <dgm:cxn modelId="{9E172A26-D2A9-4B54-84D7-6E5AD755C3FF}" type="presParOf" srcId="{A9F2D032-3ABA-43AD-A93C-39A372F297D0}" destId="{408D48FA-8826-4931-A0A8-984E83072633}" srcOrd="2" destOrd="0" presId="urn:microsoft.com/office/officeart/2005/8/layout/target3"/>
    <dgm:cxn modelId="{91EA28BF-616B-47DD-88AA-1F31BCE1F959}" type="presParOf" srcId="{A9F2D032-3ABA-43AD-A93C-39A372F297D0}" destId="{BA41908A-40B1-4F7F-9217-C6E78EA0D140}" srcOrd="3" destOrd="0" presId="urn:microsoft.com/office/officeart/2005/8/layout/target3"/>
    <dgm:cxn modelId="{1B083AB8-18B2-4D11-863E-F77F0911014E}" type="presParOf" srcId="{A9F2D032-3ABA-43AD-A93C-39A372F297D0}" destId="{59EBB36B-7537-48C9-AEDB-98699CCBB7E1}" srcOrd="4" destOrd="0" presId="urn:microsoft.com/office/officeart/2005/8/layout/target3"/>
    <dgm:cxn modelId="{2C4B3996-B23A-4362-ABC3-726E7F7603C7}" type="presParOf" srcId="{A9F2D032-3ABA-43AD-A93C-39A372F297D0}" destId="{FC0D6D8E-5378-4B77-A5F0-2572261DC520}" srcOrd="5" destOrd="0" presId="urn:microsoft.com/office/officeart/2005/8/layout/target3"/>
    <dgm:cxn modelId="{43AE1263-329B-40B6-80AC-E23F05BC1609}" type="presParOf" srcId="{A9F2D032-3ABA-43AD-A93C-39A372F297D0}" destId="{9404F75C-FB8E-4066-93FA-071D83CFE497}" srcOrd="6" destOrd="0" presId="urn:microsoft.com/office/officeart/2005/8/layout/target3"/>
    <dgm:cxn modelId="{C8F8750F-CFF5-4ED4-B58D-490F9929BF4F}" type="presParOf" srcId="{A9F2D032-3ABA-43AD-A93C-39A372F297D0}" destId="{B80852CA-78C0-4DE4-B5EF-3854CB68C74F}" srcOrd="7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8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0AE4F3A-FC91-4A37-B095-FF1782683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E66DF6-A6F5-42C2-BB29-D1F2B7B54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3DDA6A-DD80-4A9A-8BFE-53B65144F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387D02-5624-4FB9-A520-49759AFB8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5D54E-B717-4833-82EF-7A352B194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05D8FC-E398-4320-BC76-52AFFB453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3D0E-C7BF-4ADB-B5EB-C047AF1AB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3007FFC-1ADF-40FF-A579-FDDDE1A26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CC6239-2942-4FBC-9BF7-ED7BACA51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8227-B020-45D5-A9EA-51F4790C3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B87A-925A-4D20-9F8F-8AC2395C3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62B38C6A-F98F-491F-8351-C7DF2A4E0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73B2-8010-4FA2-9552-4831156F4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F34C-4019-4F34-A7AF-C306060C7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316B0-5167-4130-A076-132B097BB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953D7-D44A-48C8-9C38-F57D389F8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950-60CE-42BC-A05B-4D95DBADF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DC3F-7D85-4445-AEAF-E8012A005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04AA-645F-4CAD-85AD-1B2843AD2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8F8F-6732-454C-A619-C98EE2ED1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5DD4E3-0637-4B8A-B5FE-EFA9D91E4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0D682-28AA-4550-A8D2-6F9D2A9B0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194A9-8CDA-4BB0-BB0C-339F4249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457200"/>
            <a:ext cx="1676400" cy="63992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3000" y="0"/>
            <a:ext cx="1447800" cy="3810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47800" y="1143000"/>
            <a:ext cx="6324600" cy="1371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219200"/>
            <a:ext cx="6324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2895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00800"/>
            <a:ext cx="1676400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5105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399213"/>
            <a:ext cx="30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F37156-2464-4A48-A6D1-FA7CC9BDD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F035-2BF9-4A67-B688-4E0DC2E14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23C2-A026-43B0-9FFC-1A7FDF07C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3200" y="2590800"/>
            <a:ext cx="30099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05500" y="2590800"/>
            <a:ext cx="30099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E1B9-C783-4C3A-9CB8-2C9460635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830B-8252-4684-A4DE-8993457BD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3AA0-F515-4654-9D69-BAD29D56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E588-ED9F-4D04-8318-315604E6F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5811-D453-4CA0-B404-655950843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0CEBA-D050-4CE0-B165-6C6E8D549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E83A-BE61-494F-9CAE-82C4DDB4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A0DC0-44D5-4205-99A2-55D5359DE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1257300"/>
            <a:ext cx="1866900" cy="4686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1257300"/>
            <a:ext cx="5448300" cy="4686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AE144-FB4E-4D8B-9245-AAD55A87D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0848-CD57-4180-8414-706018355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4BAF-98DE-46A0-9E36-EA6D76231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0E181-A84B-4FBD-A820-489050592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5E64-13E1-478F-A946-98B8B4509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3BCA9-9100-47C2-A61B-D994EA645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3F681-E717-4CA1-AC20-63BA25C68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AA543-ABCD-45AE-8712-D6AC21D5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13E1-0A82-4A24-9C59-CBE9DDA6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73A0A-9B9E-4E24-9575-94A4B5BD4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CE4671-7F21-4372-BF00-F3626D339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227F8-6228-4BFB-BC87-C034DA644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7A15-01F5-4BB1-A6FC-B631302CF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C7ED-87AF-4AB9-91AB-2C64D89E8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742F-2E6E-42CD-8108-C3EEA13B9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CDF11-BABE-4ADE-B64A-9414D5C6A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EB49-45B5-4A54-87CB-72C2D9D5A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8D1C6-99D6-4B9E-A4FF-D840D1685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7E07-684A-4B65-831A-3236FBBA4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6F3C-FF02-46CC-8968-BFF3A7D45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FD35-B3EB-486B-94C8-54838CF48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620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779463"/>
            <a:ext cx="7467600" cy="1143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90ECD-9F57-4189-B536-BE32DC553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9027F-8661-448D-98D3-0E6B45690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23452-D8D1-4820-B970-D021673C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6E6B3-2049-4649-B9A3-C9565B8D7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CC0FA-CFBF-4B90-92B0-41472D4F6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B695-20D8-4A53-A738-07A470141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CEE5-0822-4614-AA53-A651FCE0C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9ADC-2969-4581-8D04-18AAB75F7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BB63B-326F-406F-AF6F-679409956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3181-7E2C-4F40-BDED-2DE0A9B6B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77E8A-2B6D-450F-BFB1-D429B2EE5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02E00C-239F-4809-8B1C-6BDCAF01C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8D5C-8500-41F0-A0F1-79D42F7A0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79141-0613-41E9-ACD5-1BCCD6209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17E7-8FC6-4599-8A63-0960846BA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6031-52AF-4C95-A7AD-4232E862B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F970E-C29A-4A74-B53C-098E41EDD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7C7F-5C0A-4A2B-9C62-3DEBE1474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15CA-8968-414F-9268-D8BE49307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8D7D-ED45-4108-951A-A107DE95C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A0B8F-3C2F-4B2F-ABE5-F2753D353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BF31-3BB4-444C-8115-A85A1D921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01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01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E5618A-0C53-4548-A4AC-E46BB605A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95AE-AB89-4525-A592-C627B608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0926-ADCA-4DDD-9C93-CFD148EE4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0AC4-1E9B-4EFF-BBE1-836EAECA4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9184-D600-494A-80B4-FFDA2E4F5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C174-225E-4CD3-B264-58A329FE4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C86D-C9F5-443E-BC17-CAFE9AE22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22BF-A41D-4B27-A061-F71BE67BE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85EF-AC81-4B3F-A253-C375BAEB3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33F1-2FA3-435D-8E13-8905B383F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205C-73D1-407C-9054-0BC47E818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421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>
                <a:latin typeface="+mn-lt"/>
              </a:defRPr>
            </a:lvl2pPr>
          </a:lstStyle>
          <a:p>
            <a:pPr lvl="1">
              <a:defRPr/>
            </a:pPr>
            <a:fld id="{2B95F259-6025-48D1-876C-16EB06AF59B6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2C7572C-6AEC-4175-8899-0E2D3C69FCA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ECB1ED4-614D-40FE-90AA-8139506290EB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C2AA69D-AE4C-4385-81DB-EF9B49D0228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85CBA17-A295-4448-BEA3-B5593F3D254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8230EF6-D742-4CC5-8D92-EED6DDF0356A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F68C3ED-2552-4748-9154-1008F58DC6D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3D6CDA0-21BB-4F93-9396-5EF191B0D50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945A28E-9634-442C-B5DC-3298F1F6519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A27CFDB-4CF8-4D87-892E-9540D00ED9C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D0E15E0-B591-4AB2-A882-A494DED7BC70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55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55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3F47B9-0665-41D4-99CB-0B0FA2B1C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6B91-C532-43C6-B156-BA863451B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23CB1-64B2-40ED-ADEF-7110A9128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3242-16BE-4252-83B2-0E6320C9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D1D8-4140-44CD-BC4B-241BBF4BB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81F2-D997-457F-9EE1-37158FC7B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2B3E-468B-4A06-BD18-B522A85D3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1E07-16C9-46A6-8CC2-14F74E6D8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1078-9302-48FC-8817-85D5130BE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03C6-38AA-4DA5-9F2C-8FA1BEEDB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7A2F4-B6C9-4473-A3AA-0D3EC5CBE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4557E1F0-6105-4038-B013-48EEC0AC0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37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8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8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DBD73B8-9AF8-4E58-A3A4-795EF6D0A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3975" indent="-53975" algn="r" rtl="0" eaLnBrk="1" fontAlgn="base" hangingPunct="1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11DD8EFE-9D5E-4FD8-BD02-3B87BD10A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457200"/>
            <a:ext cx="1676400" cy="63992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0" y="0"/>
            <a:ext cx="1447800" cy="3810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47800" y="1143000"/>
            <a:ext cx="6324600" cy="1371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257300"/>
            <a:ext cx="632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590800"/>
            <a:ext cx="617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05400" y="6400800"/>
            <a:ext cx="28956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3048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CF0D0011-D7E2-44AC-876C-CC64EFA12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utoUpdateAnimBg="0"/>
      <p:bldP spid="1030" grpId="0" build="p" autoUpdateAnimBg="0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&lt;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9EB4F9E-1362-4C20-848E-76ADE94DF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2048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2048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1350815-6338-4378-9E78-8A69C0E3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B9EBF422-65F7-44BE-A628-0CDEC60E8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j-lt"/>
              </a:defRPr>
            </a:lvl1pPr>
          </a:lstStyle>
          <a:p>
            <a:pPr>
              <a:defRPr/>
            </a:pPr>
            <a:fld id="{0B13F1E1-005D-4E9A-9580-62638D64D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90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91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1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91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1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1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1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1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05AA1B3-E74C-4452-BF10-E7B38DBE9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9318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188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 smtClean="0">
                <a:latin typeface="+mj-lt"/>
              </a:defRPr>
            </a:lvl2pPr>
          </a:lstStyle>
          <a:p>
            <a:pPr lvl="1">
              <a:defRPr/>
            </a:pPr>
            <a:fld id="{3E2193B5-E3C1-44D4-A238-4B15587BDC2B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445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44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44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44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50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5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1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45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5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5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5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5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B97CB9C-BBB7-472C-919A-233BD081E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Master slide </a:t>
            </a:r>
            <a:br>
              <a:rPr lang="ru-RU" smtClean="0"/>
            </a:br>
            <a:r>
              <a:rPr lang="ru-RU" smtClean="0"/>
              <a:t>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kumimoji="1"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  <a:p>
            <a:pPr lvl="3"/>
            <a:endParaRPr lang="ru-RU" smtClean="0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kumimoji="1"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1"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Flag_of_Leninsky_rayon_(Crimea).svg?uselang=ru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3.xml"/><Relationship Id="rId6" Type="http://schemas.openxmlformats.org/officeDocument/2006/relationships/hyperlink" Target="https://commons.wikimedia.org/wiki/File:Leninskiy_rayon_(Crimea)_gerb.png?uselang=ru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A%D1%80%D0%B0%D0%B8%D0%BD%D1%86%D1%8B" TargetMode="External"/><Relationship Id="rId2" Type="http://schemas.openxmlformats.org/officeDocument/2006/relationships/hyperlink" Target="https://ru.wikipedia.org/wiki/%D0%A0%D1%83%D1%81%D1%81%D0%BA%D0%B8%D0%B5" TargetMode="External"/><Relationship Id="rId1" Type="http://schemas.openxmlformats.org/officeDocument/2006/relationships/slideLayout" Target="../slideLayouts/slideLayout123.xml"/><Relationship Id="rId4" Type="http://schemas.openxmlformats.org/officeDocument/2006/relationships/hyperlink" Target="https://ru.wikipedia.org/wiki/%D0%9A%D1%80%D1%8B%D0%BC%D1%81%D0%BA%D0%B8%D0%B5_%D1%82%D0%B0%D1%82%D0%B0%D1%80%D1%8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0%BC%D0%B5%D0%BD%D1%81%D0%BA%D0%BE%D0%B5_(%D0%9A%D1%80%D1%8B%D0%BC)" TargetMode="External"/><Relationship Id="rId3" Type="http://schemas.openxmlformats.org/officeDocument/2006/relationships/hyperlink" Target="https://ru.wikipedia.org/wiki/%D0%92%D0%BE%D0%B9%D0%BA%D0%BE%D0%B2%D0%BE_(%D0%9B%D0%B5%D0%BD%D0%B8%D0%BD%D1%81%D0%BA%D0%B8%D0%B9_%D1%80%D0%B0%D0%B9%D0%BE%D0%BD)" TargetMode="External"/><Relationship Id="rId7" Type="http://schemas.openxmlformats.org/officeDocument/2006/relationships/hyperlink" Target="https://ru.wikipedia.org/wiki/%D0%93%D0%BE%D1%80%D0%BD%D0%BE%D1%81%D1%82%D0%B0%D0%B5%D0%B2%D0%BA%D0%B0_(%D0%9A%D1%80%D1%8B%D0%BC)" TargetMode="External"/><Relationship Id="rId2" Type="http://schemas.openxmlformats.org/officeDocument/2006/relationships/hyperlink" Target="https://ru.wikipedia.org/wiki/%D0%9B%D0%B5%D0%BD%D0%B8%D0%BD%D0%BE_(%D0%9A%D1%80%D1%8B%D0%BC)" TargetMode="External"/><Relationship Id="rId1" Type="http://schemas.openxmlformats.org/officeDocument/2006/relationships/slideLayout" Target="../slideLayouts/slideLayout123.xml"/><Relationship Id="rId6" Type="http://schemas.openxmlformats.org/officeDocument/2006/relationships/hyperlink" Target="https://ru.wikipedia.org/wiki/%D0%93%D0%BB%D0%B0%D0%B7%D0%BE%D0%B2%D0%BA%D0%B0_(%D0%9A%D1%80%D1%8B%D0%BC)" TargetMode="External"/><Relationship Id="rId5" Type="http://schemas.openxmlformats.org/officeDocument/2006/relationships/hyperlink" Target="https://ru.wikipedia.org/wiki/%D0%9A%D1%83%D1%80%D0%BE%D1%80%D1%82%D0%BD%D0%BE%D0%B5_(%D0%9B%D0%B5%D0%BD%D0%B8%D0%BD%D1%81%D0%BA%D0%B8%D0%B9_%D1%80%D0%B0%D0%B9%D0%BE%D0%BD)" TargetMode="External"/><Relationship Id="rId4" Type="http://schemas.openxmlformats.org/officeDocument/2006/relationships/hyperlink" Target="https://ru.wikipedia.org/wiki/%D0%91%D0%BE%D0%BD%D0%B4%D0%B0%D1%80%D0%B5%D0%BD%D0%BA%D0%BE%D0%B2%D0%BE_(%D0%9B%D0%B5%D0%BD%D0%B8%D0%BD%D1%81%D0%BA%D0%B8%D0%B9_%D1%80%D0%B0%D0%B9%D0%BE%D0%BD)" TargetMode="External"/><Relationship Id="rId9" Type="http://schemas.openxmlformats.org/officeDocument/2006/relationships/hyperlink" Target="https://ru.wikipedia.org/wiki/%D0%9F%D1%80%D0%B8%D0%BE%D0%B7%D1%91%D1%80%D0%BD%D0%BE%D0%B5_(%D0%9A%D1%80%D1%8B%D0%BC)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rimea-Semikolodez_locator_map.png?uselang=ru" TargetMode="External"/><Relationship Id="rId3" Type="http://schemas.openxmlformats.org/officeDocument/2006/relationships/hyperlink" Target="https://ru.wikipedia.org/wiki/%D0%90%D1%80%D0%B0%D0%B1%D0%B0%D1%82%D1%81%D0%BA%D0%B0%D1%8F_%D1%81%D1%82%D1%80%D0%B5%D0%BB%D0%BA%D0%B0" TargetMode="External"/><Relationship Id="rId7" Type="http://schemas.openxmlformats.org/officeDocument/2006/relationships/hyperlink" Target="https://ru.wikipedia.org/wiki/%D0%9B%D0%B5%D0%BD%D0%B8%D0%BD%D0%BE_(%D0%9A%D1%80%D1%8B%D0%BC)" TargetMode="External"/><Relationship Id="rId2" Type="http://schemas.openxmlformats.org/officeDocument/2006/relationships/hyperlink" Target="https://ru.wikipedia.org/wiki/%D0%9A%D0%B5%D1%80%D1%87%D0%B5%D0%BD%D1%81%D0%BA%D0%B8%D0%B9_%D0%BF%D0%BE%D0%BB%D1%83%D0%BE%D1%81%D1%82%D1%80%D0%BE%D0%B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9A%D0%B5%D1%80%D1%87%D0%B5%D0%BD%D1%81%D0%BA%D0%B8%D0%B9_%D0%BF%D1%80%D0%BE%D0%BB%D0%B8%D0%B2" TargetMode="External"/><Relationship Id="rId5" Type="http://schemas.openxmlformats.org/officeDocument/2006/relationships/hyperlink" Target="https://ru.wikipedia.org/wiki/%D0%A7%D1%91%D1%80%D0%BD%D0%BE%D0%B5_%D0%BC%D0%BE%D1%80%D0%B5" TargetMode="External"/><Relationship Id="rId4" Type="http://schemas.openxmlformats.org/officeDocument/2006/relationships/hyperlink" Target="https://ru.wikipedia.org/wiki/%D0%90%D0%B7%D0%BE%D0%B2%D1%81%D0%BA%D0%BE%D0%B5_%D0%BC%D0%BE%D1%80%D0%B5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4%D1%8E%D1%80%D0%BC%D0%B5%D0%BD%D1%8C_(%D0%B3%D0%BE%D1%80%D0%B0)&amp;action=edit&amp;redlink=1" TargetMode="External"/><Relationship Id="rId2" Type="http://schemas.openxmlformats.org/officeDocument/2006/relationships/hyperlink" Target="https://ru.wikipedia.org/w/index.php?title=%D0%9A%D0%BE%D0%BD%D1%87%D0%B5%D0%BA_(%D0%B3%D0%BE%D1%80%D0%B0)&amp;action=edit&amp;redlink=1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ru.wikipedia.org/wiki/%D0%90%D0%BA%D1%82%D0%B0%D1%88%D1%81%D0%BA%D0%BE%D0%B5_%D0%BE%D0%B7%D0%B5%D1%80%D0%BE" TargetMode="External"/><Relationship Id="rId4" Type="http://schemas.openxmlformats.org/officeDocument/2006/relationships/hyperlink" Target="https://ru.wikipedia.org/wiki/%D0%A3%D0%B7%D1%83%D0%BD%D0%BB%D0%B0%D1%80%D1%81%D0%BA%D0%BE%D0%B5_%D0%BE%D0%B7%D0%B5%D1%80%D0%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tropki.ru/rossiya/krym/kerch/mys-fonar" TargetMode="Externa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7%D0%B0%D0%BD%D1%82%D0%B8%D0%BF%D1%81%D0%BA%D0%B8%D0%B9_%D0%BF%D1%80%D0%B8%D1%80%D0%BE%D0%B4%D0%BD%D1%8B%D0%B9_%D0%B7%D0%B0%D0%BF%D0%BE%D0%B2%D0%B5%D0%B4%D0%BD%D0%B8%D0%BA" TargetMode="External"/><Relationship Id="rId2" Type="http://schemas.openxmlformats.org/officeDocument/2006/relationships/hyperlink" Target="https://ru.wikipedia.org/wiki/%D0%9E%D0%BF%D1%83%D0%BA_(%D0%BC%D1%8B%D1%81)" TargetMode="External"/><Relationship Id="rId1" Type="http://schemas.openxmlformats.org/officeDocument/2006/relationships/slideLayout" Target="../slideLayouts/slideLayout79.xml"/><Relationship Id="rId5" Type="http://schemas.openxmlformats.org/officeDocument/2006/relationships/hyperlink" Target="https://ru.wikipedia.org/wiki/%D0%90%D1%81%D1%82%D0%B0%D0%BD%D0%B8%D0%BD%D1%81%D0%BA%D0%B8%D0%B5_%D0%BF%D0%BB%D0%B0%D0%B2%D0%BD%D0%B8" TargetMode="External"/><Relationship Id="rId4" Type="http://schemas.openxmlformats.org/officeDocument/2006/relationships/hyperlink" Target="https://ru.wikipedia.org/wiki/%D0%90%D1%80%D0%B0%D0%B1%D0%B0%D1%82%D1%81%D0%BA%D0%B8%D0%B9_%D0%B7%D0%B0%D0%BA%D0%B0%D0%B7%D0%BD%D0%B8%D0%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500702"/>
            <a:ext cx="3914780" cy="61437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FFC000"/>
                </a:solidFill>
              </a:rPr>
              <a:t>Крымоведение</a:t>
            </a:r>
            <a:r>
              <a:rPr lang="ru-RU" b="1" i="1" dirty="0" smtClean="0">
                <a:solidFill>
                  <a:srgbClr val="FFC000"/>
                </a:solidFill>
              </a:rPr>
              <a:t>, 7 класс</a:t>
            </a:r>
            <a:endParaRPr lang="ru-RU" b="1" i="1" dirty="0">
              <a:solidFill>
                <a:srgbClr val="FFC0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571480"/>
          <a:ext cx="650085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s://upload.wikimedia.org/wikipedia/commons/thumb/2/27/Leninskiy_rayon_%28Crimea%29_gerb.png/83px-Leninskiy_rayon_%28Crimea%29_gerb.png">
            <a:hlinkClick r:id="rId6" tooltip="&quot;Герб и флаг, утверждённые российскими властями района в 2015 году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571744"/>
            <a:ext cx="790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upload.wikimedia.org/wikipedia/commons/thumb/e/ec/Flag_of_Leninsky_rayon_%28Crimea%29.svg/150px-Flag_of_Leninsky_rayon_%28Crimea%29.svg.png">
            <a:hlinkClick r:id="rId8" tooltip="&quot;Герб и флаг, утверждённые российскими властями района в 2015 году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3857628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600200"/>
            <a:ext cx="3428992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Памятник природы –</a:t>
            </a:r>
            <a:r>
              <a:rPr lang="ru-RU" sz="2800" b="1" dirty="0" err="1" smtClean="0">
                <a:solidFill>
                  <a:srgbClr val="FFFF00"/>
                </a:solidFill>
              </a:rPr>
              <a:t>Элькен-Кая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Опукский</a:t>
            </a:r>
            <a:r>
              <a:rPr lang="ru-RU" sz="2400" i="1" dirty="0" smtClean="0"/>
              <a:t> государственный заповедник)</a:t>
            </a:r>
            <a:endParaRPr lang="ru-RU" sz="2400" i="1" dirty="0"/>
          </a:p>
        </p:txBody>
      </p:sp>
      <p:pic>
        <p:nvPicPr>
          <p:cNvPr id="173058" name="Picture 2" descr="http://crimeatraveling.ru/wp-content/uploads/2012/02/%D0%9E%D0%BF%D1%83%D0%BA%D1%81%D0%BA%D0%B8%D0%B9_%D0%B7%D0%B0%D0%BF%D0%BE%D0%B2%D0%B5%D0%B4%D0%BD%D0%B8%D0%BA_Opuksky_zapovednik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929323" cy="3294696"/>
          </a:xfrm>
          <a:prstGeom prst="rect">
            <a:avLst/>
          </a:prstGeom>
          <a:noFill/>
        </p:spPr>
      </p:pic>
      <p:pic>
        <p:nvPicPr>
          <p:cNvPr id="173060" name="Picture 4" descr="http://tavryda.ru/userfiles/photo/largemin/1497_184249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94480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yourguide.biz/photo/47b840627d0f261caa5bd5228110598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205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398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Историческое наследие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5963"/>
          </a:xfrm>
          <a:solidFill>
            <a:srgbClr val="669900"/>
          </a:solidFill>
        </p:spPr>
        <p:txBody>
          <a:bodyPr/>
          <a:lstStyle/>
          <a:p>
            <a:r>
              <a:rPr lang="ru-RU" dirty="0" smtClean="0"/>
              <a:t>На территории Восточного региона  </a:t>
            </a:r>
            <a:r>
              <a:rPr lang="ru-RU" dirty="0" smtClean="0"/>
              <a:t>расположено 14 античных городищ, более 1500 курганов скифского периода, десятки поселений древних людей, некрополей и могильников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Здесь находится самый древний город России (с 26-вековой историей) </a:t>
            </a:r>
            <a:r>
              <a:rPr lang="en-US" dirty="0" smtClean="0"/>
              <a:t>-</a:t>
            </a:r>
            <a:r>
              <a:rPr lang="ru-RU" b="1" i="1" dirty="0" err="1" smtClean="0">
                <a:solidFill>
                  <a:srgbClr val="FF0000"/>
                </a:solidFill>
              </a:rPr>
              <a:t>Боспор</a:t>
            </a:r>
            <a:r>
              <a:rPr lang="ru-RU" b="1" i="1" dirty="0" smtClean="0">
                <a:solidFill>
                  <a:srgbClr val="FF0000"/>
                </a:solidFill>
              </a:rPr>
              <a:t> Киммерийский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(</a:t>
            </a:r>
            <a:r>
              <a:rPr lang="ru-RU" sz="2800" b="1" i="1" dirty="0" smtClean="0"/>
              <a:t>г.Керчь)</a:t>
            </a:r>
            <a:endParaRPr lang="ru-RU" sz="2800" b="1" i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 animBg="1"/>
      <p:bldP spid="3" grpI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Население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состоянию на 1 июля 2014 года численность населения района — </a:t>
            </a:r>
            <a:r>
              <a:rPr lang="ru-RU" dirty="0" smtClean="0">
                <a:solidFill>
                  <a:srgbClr val="FF0000"/>
                </a:solidFill>
              </a:rPr>
              <a:t>62743</a:t>
            </a:r>
            <a:r>
              <a:rPr lang="ru-RU" dirty="0" smtClean="0"/>
              <a:t> постоянных жителей (в том числе 22783 городских (36,3 %) и 39960 сельских)</a:t>
            </a:r>
          </a:p>
          <a:p>
            <a:r>
              <a:rPr lang="ru-RU" dirty="0" smtClean="0">
                <a:hlinkClick r:id="rId2" tooltip="Русские"/>
              </a:rPr>
              <a:t>Русские</a:t>
            </a:r>
            <a:r>
              <a:rPr lang="ru-RU" dirty="0" smtClean="0"/>
              <a:t> -64,05%</a:t>
            </a:r>
          </a:p>
          <a:p>
            <a:r>
              <a:rPr lang="ru-RU" dirty="0" smtClean="0">
                <a:hlinkClick r:id="rId3" tooltip="Украинцы"/>
              </a:rPr>
              <a:t>Украинцы</a:t>
            </a:r>
            <a:r>
              <a:rPr lang="ru-RU" dirty="0" smtClean="0"/>
              <a:t>-15,15%</a:t>
            </a:r>
          </a:p>
          <a:p>
            <a:r>
              <a:rPr lang="ru-RU" dirty="0" smtClean="0">
                <a:hlinkClick r:id="rId4" tooltip="Крымские татары"/>
              </a:rPr>
              <a:t>крымские татары</a:t>
            </a:r>
            <a:r>
              <a:rPr lang="ru-RU" dirty="0" smtClean="0"/>
              <a:t>-13,84%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Административное 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состав Ленинского района входит 27 муниципальных образований: 1 городское поселение (</a:t>
            </a:r>
            <a:r>
              <a:rPr lang="ru-RU" dirty="0" err="1" smtClean="0"/>
              <a:t>г.Щёлкино</a:t>
            </a:r>
            <a:r>
              <a:rPr lang="ru-RU" dirty="0" smtClean="0"/>
              <a:t>) и 26 сельских поселений (2пгт: Ленино, Багерово, 64 села и 1 посёлок)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Топонимика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2590800"/>
            <a:ext cx="6172200" cy="3767158"/>
          </a:xfrm>
        </p:spPr>
        <p:txBody>
          <a:bodyPr/>
          <a:lstStyle/>
          <a:p>
            <a:pPr marL="342900" lvl="1" indent="-342900">
              <a:buSzPct val="65000"/>
              <a:buFont typeface="Courier New" pitchFamily="49" charset="0"/>
              <a:buChar char="o"/>
            </a:pPr>
            <a:r>
              <a:rPr lang="ru-RU" dirty="0" err="1" smtClean="0"/>
              <a:t>пгт</a:t>
            </a:r>
            <a:r>
              <a:rPr lang="ru-RU" dirty="0" smtClean="0"/>
              <a:t> </a:t>
            </a:r>
            <a:r>
              <a:rPr lang="ru-RU" u="sng" dirty="0" smtClean="0">
                <a:hlinkClick r:id="rId2" tooltip="Ленино (Крым)"/>
              </a:rPr>
              <a:t>Ленино</a:t>
            </a:r>
            <a:r>
              <a:rPr lang="ru-RU" dirty="0" smtClean="0"/>
              <a:t> (Семь Колодезей)</a:t>
            </a:r>
          </a:p>
          <a:p>
            <a:pPr marL="342900" lvl="1" indent="-342900">
              <a:buSzPct val="65000"/>
              <a:buFont typeface="Courier New" pitchFamily="49" charset="0"/>
              <a:buChar char="o"/>
            </a:pPr>
            <a:r>
              <a:rPr lang="ru-RU" dirty="0" smtClean="0"/>
              <a:t>село </a:t>
            </a:r>
            <a:r>
              <a:rPr lang="ru-RU" u="sng" dirty="0" smtClean="0">
                <a:hlinkClick r:id="rId3" tooltip="Войково (Ленинский район)"/>
              </a:rPr>
              <a:t>Войково</a:t>
            </a:r>
            <a:r>
              <a:rPr lang="ru-RU" dirty="0" smtClean="0"/>
              <a:t> (</a:t>
            </a:r>
            <a:r>
              <a:rPr lang="ru-RU" dirty="0" err="1" smtClean="0"/>
              <a:t>Катерлез</a:t>
            </a:r>
            <a:r>
              <a:rPr lang="ru-RU" dirty="0" smtClean="0"/>
              <a:t>)</a:t>
            </a:r>
          </a:p>
          <a:p>
            <a:pPr marL="342900" lvl="1" indent="-342900">
              <a:buSzPct val="65000"/>
              <a:buFont typeface="Courier New" pitchFamily="49" charset="0"/>
              <a:buChar char="o"/>
            </a:pPr>
            <a:r>
              <a:rPr lang="ru-RU" dirty="0" smtClean="0"/>
              <a:t>село </a:t>
            </a:r>
            <a:r>
              <a:rPr lang="ru-RU" u="sng" dirty="0" err="1" smtClean="0">
                <a:hlinkClick r:id="rId4" tooltip="Бондаренково (Ленинский район)"/>
              </a:rPr>
              <a:t>Бондаренково</a:t>
            </a:r>
            <a:r>
              <a:rPr lang="ru-RU" dirty="0" smtClean="0"/>
              <a:t> (</a:t>
            </a:r>
            <a:r>
              <a:rPr lang="ru-RU" dirty="0" err="1" smtClean="0"/>
              <a:t>Булганак</a:t>
            </a:r>
            <a:r>
              <a:rPr lang="ru-RU" dirty="0" smtClean="0"/>
              <a:t>)</a:t>
            </a:r>
            <a:endParaRPr lang="ru-RU" sz="2800" dirty="0" smtClean="0"/>
          </a:p>
          <a:p>
            <a:pPr marL="342900" lvl="1" indent="-342900">
              <a:buSzPct val="65000"/>
              <a:buFont typeface="Courier New" pitchFamily="49" charset="0"/>
              <a:buChar char="o"/>
            </a:pPr>
            <a:r>
              <a:rPr lang="ru-RU" dirty="0" smtClean="0"/>
              <a:t>село </a:t>
            </a:r>
            <a:r>
              <a:rPr lang="ru-RU" u="sng" dirty="0" smtClean="0">
                <a:hlinkClick r:id="rId5" tooltip="Курортное (Ленинский район)"/>
              </a:rPr>
              <a:t>Курортное</a:t>
            </a:r>
            <a:r>
              <a:rPr lang="ru-RU" dirty="0" smtClean="0"/>
              <a:t> (Мама Русская)</a:t>
            </a:r>
            <a:endParaRPr lang="ru-RU" sz="2800" dirty="0" smtClean="0"/>
          </a:p>
          <a:p>
            <a:pPr marL="342900" lvl="1" indent="-342900">
              <a:buSzPct val="65000"/>
              <a:buFont typeface="Courier New" pitchFamily="49" charset="0"/>
              <a:buChar char="o"/>
            </a:pPr>
            <a:r>
              <a:rPr lang="ru-RU" dirty="0" smtClean="0"/>
              <a:t>село </a:t>
            </a:r>
            <a:r>
              <a:rPr lang="ru-RU" u="sng" dirty="0" err="1" smtClean="0">
                <a:hlinkClick r:id="rId6" tooltip="Глазовка (Крым)"/>
              </a:rPr>
              <a:t>Глазовка</a:t>
            </a:r>
            <a:r>
              <a:rPr lang="ru-RU" dirty="0" smtClean="0"/>
              <a:t> (Баксы)</a:t>
            </a:r>
          </a:p>
          <a:p>
            <a:pPr marL="342900" lvl="1" indent="-342900">
              <a:buSzPct val="65000"/>
              <a:buFont typeface="Courier New" pitchFamily="49" charset="0"/>
              <a:buChar char="o"/>
            </a:pPr>
            <a:r>
              <a:rPr lang="ru-RU" sz="2800" dirty="0" smtClean="0"/>
              <a:t>село </a:t>
            </a:r>
            <a:r>
              <a:rPr lang="ru-RU" sz="2800" u="sng" dirty="0" smtClean="0">
                <a:hlinkClick r:id="rId7" tooltip="Горностаевка (Крым)"/>
              </a:rPr>
              <a:t>Горностаевка</a:t>
            </a:r>
            <a:r>
              <a:rPr lang="ru-RU" sz="2800" dirty="0" smtClean="0"/>
              <a:t> (</a:t>
            </a:r>
            <a:r>
              <a:rPr lang="ru-RU" sz="2800" dirty="0" err="1" smtClean="0"/>
              <a:t>Мариенталь</a:t>
            </a:r>
            <a:r>
              <a:rPr lang="ru-RU" sz="2800" dirty="0" smtClean="0"/>
              <a:t>)</a:t>
            </a:r>
          </a:p>
          <a:p>
            <a:pPr marL="342900" lvl="1" indent="-342900">
              <a:buSzPct val="65000"/>
              <a:buFont typeface="Courier New" pitchFamily="49" charset="0"/>
              <a:buChar char="o"/>
            </a:pPr>
            <a:r>
              <a:rPr lang="ru-RU" sz="2800" dirty="0" smtClean="0"/>
              <a:t>село </a:t>
            </a:r>
            <a:r>
              <a:rPr lang="ru-RU" sz="2800" dirty="0" smtClean="0">
                <a:hlinkClick r:id="rId8" tooltip="Каменское (Крым)"/>
              </a:rPr>
              <a:t>Каменское</a:t>
            </a:r>
            <a:r>
              <a:rPr lang="ru-RU" sz="2800" dirty="0" smtClean="0"/>
              <a:t> (</a:t>
            </a:r>
            <a:r>
              <a:rPr lang="ru-RU" sz="2800" dirty="0" err="1" smtClean="0"/>
              <a:t>Акманай</a:t>
            </a:r>
            <a:r>
              <a:rPr lang="ru-RU" sz="2800" dirty="0" smtClean="0"/>
              <a:t>)</a:t>
            </a:r>
          </a:p>
          <a:p>
            <a:pPr marL="342900" lvl="1" indent="-342900">
              <a:buSzPct val="65000"/>
              <a:buFont typeface="Courier New" pitchFamily="49" charset="0"/>
              <a:buChar char="o"/>
            </a:pPr>
            <a:r>
              <a:rPr lang="ru-RU" sz="2800" dirty="0" smtClean="0"/>
              <a:t>село </a:t>
            </a:r>
            <a:r>
              <a:rPr lang="ru-RU" sz="2800" dirty="0" smtClean="0">
                <a:hlinkClick r:id="rId9" tooltip="Приозёрное (Крым)"/>
              </a:rPr>
              <a:t>Приозёрное</a:t>
            </a:r>
            <a:r>
              <a:rPr lang="ru-RU" sz="2800" dirty="0" smtClean="0"/>
              <a:t> (</a:t>
            </a:r>
            <a:r>
              <a:rPr lang="ru-RU" sz="2800" dirty="0" err="1" smtClean="0"/>
              <a:t>Чюрюбаш</a:t>
            </a:r>
            <a:r>
              <a:rPr lang="ru-RU" sz="2800" dirty="0" smtClean="0"/>
              <a:t>)</a:t>
            </a:r>
          </a:p>
          <a:p>
            <a:pPr marL="342900" lvl="1" indent="-342900">
              <a:buSzPct val="65000"/>
              <a:buFont typeface="Courier New" pitchFamily="49" charset="0"/>
              <a:buChar char="o"/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endParaRPr lang="ru-RU" sz="4400" b="1" dirty="0" smtClean="0"/>
          </a:p>
          <a:p>
            <a:pPr algn="ctr">
              <a:lnSpc>
                <a:spcPct val="80000"/>
              </a:lnSpc>
              <a:buNone/>
            </a:pPr>
            <a:endParaRPr lang="ru-RU" sz="28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800" b="1" dirty="0" smtClean="0"/>
              <a:t>Могильная </a:t>
            </a:r>
            <a:r>
              <a:rPr lang="ru-RU" sz="2800" b="1" dirty="0"/>
              <a:t>Н. А.,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   преподаватель </a:t>
            </a:r>
            <a:r>
              <a:rPr lang="ru-RU" sz="2800" b="1" dirty="0" err="1" smtClean="0"/>
              <a:t>крымоведения</a:t>
            </a:r>
            <a:endParaRPr lang="ru-RU" sz="28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ГБОУРК </a:t>
            </a:r>
            <a:r>
              <a:rPr lang="ru-RU" sz="2800" b="1" dirty="0"/>
              <a:t>«КУВКИ лицей </a:t>
            </a:r>
            <a:r>
              <a:rPr lang="ru-RU" sz="2800" b="1" dirty="0" smtClean="0"/>
              <a:t>искусств»</a:t>
            </a:r>
            <a:endParaRPr lang="ru-RU" sz="28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Керчь, </a:t>
            </a:r>
            <a:r>
              <a:rPr lang="ru-RU" sz="2400" b="1" dirty="0" smtClean="0"/>
              <a:t>2018г</a:t>
            </a:r>
            <a:endParaRPr lang="ru-RU" sz="2400" b="1" dirty="0"/>
          </a:p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3200" b="1" dirty="0"/>
              <a:t>                АВТОР </a:t>
            </a:r>
            <a:r>
              <a:rPr lang="ru-RU" sz="3200" b="1" dirty="0" smtClean="0"/>
              <a:t>ПРОЕКТА </a:t>
            </a:r>
            <a:br>
              <a:rPr lang="ru-RU" sz="3200" b="1" dirty="0" smtClean="0"/>
            </a:br>
            <a:r>
              <a:rPr lang="ru-RU" sz="2800" b="1" i="1" dirty="0" smtClean="0"/>
              <a:t>«Восточный регион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Крыма. Ленинский район (татар. </a:t>
            </a:r>
            <a:r>
              <a:rPr lang="ru-RU" sz="2800" b="1" i="1" dirty="0" err="1" smtClean="0"/>
              <a:t>Yedi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Quyu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rayonı</a:t>
            </a:r>
            <a:r>
              <a:rPr lang="ru-RU" sz="2800" b="1" i="1" dirty="0" smtClean="0"/>
              <a:t>)»</a:t>
            </a:r>
            <a:endParaRPr lang="ru-RU" sz="2800" b="1" i="1" dirty="0"/>
          </a:p>
        </p:txBody>
      </p:sp>
      <p:pic>
        <p:nvPicPr>
          <p:cNvPr id="205829" name="Picture 5" descr="J02835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314450" cy="8953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  <p:bldP spid="2058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543956" cy="4389120"/>
          </a:xfrm>
        </p:spPr>
        <p:txBody>
          <a:bodyPr/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Занимает территорию </a:t>
            </a:r>
            <a:r>
              <a:rPr lang="ru-RU" sz="2800" dirty="0" smtClean="0">
                <a:hlinkClick r:id="rId2" tooltip="Керченский полуостров"/>
              </a:rPr>
              <a:t>Керченского полуострова</a:t>
            </a:r>
            <a:r>
              <a:rPr lang="ru-RU" sz="2800" dirty="0" smtClean="0"/>
              <a:t> в восточной части республики и южную часть </a:t>
            </a:r>
            <a:r>
              <a:rPr lang="ru-RU" sz="2800" dirty="0" err="1" smtClean="0">
                <a:hlinkClick r:id="rId3" tooltip="Арабатская стрелка"/>
              </a:rPr>
              <a:t>Арабатской</a:t>
            </a:r>
            <a:r>
              <a:rPr lang="ru-RU" sz="2800" dirty="0" smtClean="0">
                <a:hlinkClick r:id="rId3" tooltip="Арабатская стрелка"/>
              </a:rPr>
              <a:t> стрелки</a:t>
            </a:r>
            <a:r>
              <a:rPr lang="ru-RU" sz="2800" dirty="0" smtClean="0"/>
              <a:t>. Самый крупный по площади район Крыма. Омывается водами </a:t>
            </a:r>
            <a:r>
              <a:rPr lang="ru-RU" sz="2800" dirty="0" smtClean="0">
                <a:hlinkClick r:id="rId4" tooltip="Азовское море"/>
              </a:rPr>
              <a:t>Азовского моря</a:t>
            </a:r>
            <a:r>
              <a:rPr lang="ru-RU" sz="2800" dirty="0" smtClean="0"/>
              <a:t> на севере, </a:t>
            </a:r>
            <a:r>
              <a:rPr lang="ru-RU" sz="2800" dirty="0" smtClean="0">
                <a:hlinkClick r:id="rId5" tooltip="Чёрное море"/>
              </a:rPr>
              <a:t>Чёрного</a:t>
            </a:r>
            <a:r>
              <a:rPr lang="ru-RU" sz="2800" dirty="0" smtClean="0"/>
              <a:t> на юге и </a:t>
            </a:r>
            <a:r>
              <a:rPr lang="ru-RU" sz="2800" dirty="0" smtClean="0">
                <a:hlinkClick r:id="rId6" tooltip="Керченский пролив"/>
              </a:rPr>
              <a:t>Керченского пролива</a:t>
            </a:r>
            <a:r>
              <a:rPr lang="ru-RU" sz="2800" dirty="0" smtClean="0"/>
              <a:t> на востоке. Административный центр района — </a:t>
            </a:r>
            <a:r>
              <a:rPr lang="ru-RU" sz="2800" dirty="0" smtClean="0">
                <a:hlinkClick r:id="rId7" tooltip="Ленино (Крым)"/>
              </a:rPr>
              <a:t>Ленино</a:t>
            </a:r>
            <a:r>
              <a:rPr lang="ru-RU" sz="2800" dirty="0" smtClean="0"/>
              <a:t>.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rimea-Semikolodez locator map.pn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1428736"/>
            <a:ext cx="3286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Ле́нинский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райо́н</a:t>
            </a:r>
            <a:r>
              <a:rPr lang="ru-RU" sz="3200" b="1" i="1" dirty="0" smtClean="0">
                <a:solidFill>
                  <a:srgbClr val="FF0000"/>
                </a:solidFill>
              </a:rPr>
              <a:t>  — район Восточного региона Республики Крым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География района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Рельеф Керченского полуострова </a:t>
            </a:r>
            <a:r>
              <a:rPr lang="ru-RU" sz="2800" dirty="0" err="1" smtClean="0"/>
              <a:t>полого-волнистая</a:t>
            </a:r>
            <a:r>
              <a:rPr lang="ru-RU" sz="2800" dirty="0" smtClean="0"/>
              <a:t> равнина, делится на две части, разграниченные невысоким </a:t>
            </a:r>
            <a:r>
              <a:rPr lang="ru-RU" sz="2800" dirty="0" err="1" smtClean="0"/>
              <a:t>Парпачским</a:t>
            </a:r>
            <a:r>
              <a:rPr lang="ru-RU" sz="2800" dirty="0" smtClean="0"/>
              <a:t> гребнем. В юго-западной части перемежается изолированными высотами (</a:t>
            </a:r>
            <a:r>
              <a:rPr lang="ru-RU" sz="2800" u="sng" dirty="0" err="1" smtClean="0">
                <a:hlinkClick r:id="rId2" tooltip="Кончек (гора) (страница отсутствует)"/>
              </a:rPr>
              <a:t>Кончек</a:t>
            </a:r>
            <a:r>
              <a:rPr lang="ru-RU" sz="2800" dirty="0" smtClean="0"/>
              <a:t>, </a:t>
            </a:r>
            <a:r>
              <a:rPr lang="ru-RU" sz="2800" u="sng" dirty="0" err="1" smtClean="0">
                <a:hlinkClick r:id="rId3" tooltip="Дюрмень (гора) (страница отсутствует)"/>
              </a:rPr>
              <a:t>Дюрмень</a:t>
            </a:r>
            <a:r>
              <a:rPr lang="ru-RU" sz="2800" dirty="0" smtClean="0"/>
              <a:t>, грязевой сопкой </a:t>
            </a:r>
            <a:r>
              <a:rPr lang="ru-RU" sz="2800" dirty="0" err="1" smtClean="0"/>
              <a:t>Джау-Тепе</a:t>
            </a:r>
            <a:r>
              <a:rPr lang="ru-RU" sz="2800" dirty="0" smtClean="0"/>
              <a:t>). </a:t>
            </a:r>
          </a:p>
          <a:p>
            <a:r>
              <a:rPr lang="ru-RU" sz="2800" b="1" u="sng" dirty="0" err="1" smtClean="0">
                <a:hlinkClick r:id="rId4" tooltip="Узунларское озеро"/>
              </a:rPr>
              <a:t>Узунларское</a:t>
            </a:r>
            <a:r>
              <a:rPr lang="ru-RU" sz="2800" b="1" dirty="0" smtClean="0"/>
              <a:t> и </a:t>
            </a:r>
            <a:r>
              <a:rPr lang="ru-RU" sz="2800" b="1" u="sng" dirty="0" err="1" smtClean="0">
                <a:hlinkClick r:id="rId5" tooltip="Акташское озеро"/>
              </a:rPr>
              <a:t>Акташское</a:t>
            </a:r>
            <a:r>
              <a:rPr lang="ru-RU" sz="2800" dirty="0" smtClean="0"/>
              <a:t> — крупнейшие озёра района и Керченского полуострова.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22256"/>
          </a:xfrm>
        </p:spPr>
        <p:txBody>
          <a:bodyPr/>
          <a:lstStyle/>
          <a:p>
            <a:pPr algn="ctr"/>
            <a:r>
              <a:rPr lang="ru-RU" sz="2800" dirty="0" err="1" smtClean="0"/>
              <a:t>Узунларское</a:t>
            </a:r>
            <a:r>
              <a:rPr lang="ru-RU" sz="2800" dirty="0" smtClean="0"/>
              <a:t> озеро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4143380"/>
            <a:ext cx="2143140" cy="1928826"/>
          </a:xfrm>
        </p:spPr>
        <p:txBody>
          <a:bodyPr/>
          <a:lstStyle/>
          <a:p>
            <a:r>
              <a:rPr lang="ru-RU" sz="2000" dirty="0" err="1" smtClean="0"/>
              <a:t>Акташское</a:t>
            </a:r>
            <a:r>
              <a:rPr lang="ru-RU" sz="2000" dirty="0" smtClean="0"/>
              <a:t> озеро,</a:t>
            </a:r>
          </a:p>
          <a:p>
            <a:r>
              <a:rPr lang="ru-RU" sz="2000" dirty="0" smtClean="0"/>
              <a:t>Грязевая сопка  </a:t>
            </a:r>
            <a:r>
              <a:rPr lang="ru-RU" sz="2000" dirty="0" err="1" smtClean="0"/>
              <a:t>Джау</a:t>
            </a:r>
            <a:r>
              <a:rPr lang="ru-RU" sz="2000" dirty="0" smtClean="0"/>
              <a:t> -Тепе</a:t>
            </a:r>
            <a:endParaRPr lang="ru-RU" sz="2000" dirty="0"/>
          </a:p>
        </p:txBody>
      </p:sp>
      <p:pic>
        <p:nvPicPr>
          <p:cNvPr id="4" name="Picture 2" descr="https://cs5.pikabu.ru/post_img/2015/12/15/6/1450172563166349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357586" cy="2232795"/>
          </a:xfrm>
          <a:prstGeom prst="rect">
            <a:avLst/>
          </a:prstGeom>
          <a:noFill/>
        </p:spPr>
      </p:pic>
      <p:pic>
        <p:nvPicPr>
          <p:cNvPr id="163842" name="Picture 2" descr="https://catcher.fish/wp-content/uploads/2017/06/uzunlarskoe1-768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57232"/>
            <a:ext cx="2952771" cy="2214578"/>
          </a:xfrm>
          <a:prstGeom prst="rect">
            <a:avLst/>
          </a:prstGeom>
          <a:noFill/>
        </p:spPr>
      </p:pic>
      <p:pic>
        <p:nvPicPr>
          <p:cNvPr id="163844" name="Picture 4" descr="http://www.krym4you.com/files/catalog/527/gallery/big/aktashskoe-ozero-2_1470494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3182204" cy="1971923"/>
          </a:xfrm>
          <a:prstGeom prst="rect">
            <a:avLst/>
          </a:prstGeom>
          <a:noFill/>
        </p:spPr>
      </p:pic>
      <p:pic>
        <p:nvPicPr>
          <p:cNvPr id="163846" name="Picture 6" descr="http://otvetinavoprosi.ru/uploads/2014-02/1391286214_Gryaz-iz-gryazevogo-vulkana-na-Kerchenskom-poluostrove-mozhet-primenyat-sya-v-lechebnyh-celya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214686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istral" pitchFamily="66" charset="0"/>
              </a:rPr>
              <a:t>Гидрографическая особенность</a:t>
            </a:r>
            <a:endParaRPr lang="ru-RU" dirty="0">
              <a:solidFill>
                <a:srgbClr val="FFFF00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1571636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 Керченском п-ове почти полностью отсутствуют реки, но в большом количестве имеются солёные озёра, многие из которых содержат лечебные грязи</a:t>
            </a:r>
            <a:endParaRPr lang="ru-RU" sz="24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6914" name="Picture 2" descr="http://all4krym.ru/wp-content/uploads/2017/01/3465465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2643206" cy="16960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929198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Озеро </a:t>
            </a:r>
            <a:r>
              <a:rPr lang="ru-RU" dirty="0" err="1" smtClean="0">
                <a:solidFill>
                  <a:srgbClr val="FFFF00"/>
                </a:solidFill>
              </a:rPr>
              <a:t>Чокракское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6916" name="Picture 4" descr="http://itd2.mycdn.me/image?id=859635389100&amp;t=20&amp;plc=WEB&amp;tkn=*8eU2aDLaH_N1iaHLwzpTC3BaO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00372"/>
            <a:ext cx="2571768" cy="17230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43240" y="4929198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Озеро </a:t>
            </a:r>
            <a:r>
              <a:rPr lang="ru-RU" dirty="0" err="1" smtClean="0">
                <a:solidFill>
                  <a:srgbClr val="FFFF00"/>
                </a:solidFill>
              </a:rPr>
              <a:t>Тобечикское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6918" name="Picture 6" descr="http://cdn-nus-1.pinme.ru/tumb/600/photo/3f/bb/3fbb25b134fa03dd9a0d0430073f17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946793"/>
            <a:ext cx="2357454" cy="17145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72198" y="4929198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Озеро </a:t>
            </a:r>
            <a:r>
              <a:rPr lang="ru-RU" dirty="0" err="1" smtClean="0">
                <a:solidFill>
                  <a:srgbClr val="FFFF00"/>
                </a:solidFill>
              </a:rPr>
              <a:t>Кояшское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hlinkClick r:id="rId2"/>
              </a:rPr>
              <a:t>Мыс</a:t>
            </a:r>
            <a:r>
              <a:rPr lang="ru-RU" sz="2800" dirty="0" smtClean="0">
                <a:solidFill>
                  <a:srgbClr val="FF0000"/>
                </a:solidFill>
                <a:hlinkClick r:id="rId2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hlinkClick r:id="rId2"/>
              </a:rPr>
              <a:t>Фонарь</a:t>
            </a:r>
            <a:r>
              <a:rPr lang="ru-RU" sz="2800" dirty="0" smtClean="0">
                <a:hlinkClick r:id="rId2"/>
              </a:rPr>
              <a:t> </a:t>
            </a:r>
            <a:r>
              <a:rPr lang="ru-RU" sz="2800" dirty="0" smtClean="0"/>
              <a:t>-крайняя восточная точка Крыма</a:t>
            </a:r>
            <a:endParaRPr lang="ru-RU" sz="2800" dirty="0"/>
          </a:p>
        </p:txBody>
      </p:sp>
      <p:pic>
        <p:nvPicPr>
          <p:cNvPr id="164866" name="Picture 2" descr="http://ponago.ru/uploads/artimg/5990be06609c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8858312" cy="51435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714488"/>
            <a:ext cx="5643602" cy="500066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Название мыса — </a:t>
            </a: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Фонарь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smtClean="0"/>
              <a:t>переводится с греческого языка, как факел, светоч. Со времен греческой колонизации  на мысе Фонарь был маяк, обеспечивающий морским судам безопасное прохождение </a:t>
            </a:r>
            <a:r>
              <a:rPr lang="ru-RU" sz="2800" dirty="0" err="1" smtClean="0"/>
              <a:t>Боспора</a:t>
            </a:r>
            <a:r>
              <a:rPr lang="ru-RU" sz="2800" dirty="0" smtClean="0"/>
              <a:t>  Киммерийского.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Природные ресурсы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5143536"/>
          </a:xfrm>
        </p:spPr>
        <p:txBody>
          <a:bodyPr/>
          <a:lstStyle/>
          <a:p>
            <a:r>
              <a:rPr lang="ru-RU" sz="2000" dirty="0" smtClean="0"/>
              <a:t>Полезные ископаемые района: </a:t>
            </a:r>
            <a:r>
              <a:rPr lang="ru-RU" sz="2000" u="sng" dirty="0" smtClean="0">
                <a:solidFill>
                  <a:srgbClr val="FFFF00"/>
                </a:solidFill>
              </a:rPr>
              <a:t>железняк, стеклянное сырье, облицовочные камни, керамзитовое сырье. </a:t>
            </a:r>
          </a:p>
          <a:p>
            <a:r>
              <a:rPr lang="ru-RU" sz="2000" u="sng" dirty="0" smtClean="0">
                <a:solidFill>
                  <a:srgbClr val="FFFF00"/>
                </a:solidFill>
              </a:rPr>
              <a:t>Минеральные соли</a:t>
            </a:r>
            <a:r>
              <a:rPr lang="ru-RU" sz="2000" dirty="0" smtClean="0"/>
              <a:t> озера Сиваш и соляных озер (</a:t>
            </a:r>
            <a:r>
              <a:rPr lang="ru-RU" sz="2000" dirty="0" err="1" smtClean="0"/>
              <a:t>Тобечикского</a:t>
            </a:r>
            <a:r>
              <a:rPr lang="ru-RU" sz="2000" dirty="0" smtClean="0"/>
              <a:t> и </a:t>
            </a:r>
            <a:r>
              <a:rPr lang="ru-RU" sz="2000" dirty="0" err="1" smtClean="0"/>
              <a:t>Узунларского</a:t>
            </a:r>
            <a:r>
              <a:rPr lang="ru-RU" sz="2000" dirty="0" smtClean="0"/>
              <a:t>) — важная сырьевая база химической промышленности.</a:t>
            </a:r>
          </a:p>
          <a:p>
            <a:r>
              <a:rPr lang="ru-RU" sz="2000" dirty="0" smtClean="0"/>
              <a:t>Запасы </a:t>
            </a:r>
            <a:r>
              <a:rPr lang="ru-RU" sz="2000" u="sng" dirty="0" smtClean="0">
                <a:solidFill>
                  <a:srgbClr val="FFFF00"/>
                </a:solidFill>
              </a:rPr>
              <a:t>лечебных грязей- </a:t>
            </a:r>
            <a:r>
              <a:rPr lang="ru-RU" sz="2000" dirty="0" smtClean="0"/>
              <a:t>(озера </a:t>
            </a:r>
            <a:r>
              <a:rPr lang="ru-RU" sz="2000" dirty="0" err="1" smtClean="0"/>
              <a:t>Чокракское</a:t>
            </a:r>
            <a:r>
              <a:rPr lang="ru-RU" sz="2000" dirty="0" smtClean="0"/>
              <a:t>, </a:t>
            </a:r>
            <a:r>
              <a:rPr lang="ru-RU" sz="2000" dirty="0" err="1" smtClean="0"/>
              <a:t>Узунларское</a:t>
            </a:r>
            <a:r>
              <a:rPr lang="ru-RU" sz="2000" dirty="0" smtClean="0"/>
              <a:t>, 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Тобечикское</a:t>
            </a:r>
            <a:r>
              <a:rPr lang="ru-RU" sz="2000" dirty="0" smtClean="0"/>
              <a:t>, </a:t>
            </a:r>
            <a:r>
              <a:rPr lang="ru-RU" sz="2000" dirty="0" err="1" smtClean="0"/>
              <a:t>Кояшское</a:t>
            </a:r>
            <a:r>
              <a:rPr lang="ru-RU" sz="2000" dirty="0" smtClean="0"/>
              <a:t>), </a:t>
            </a:r>
          </a:p>
          <a:p>
            <a:r>
              <a:rPr lang="ru-RU" sz="2000" u="sng" dirty="0" smtClean="0">
                <a:solidFill>
                  <a:srgbClr val="FFFF00"/>
                </a:solidFill>
              </a:rPr>
              <a:t>Минеральные грязи </a:t>
            </a:r>
            <a:r>
              <a:rPr lang="ru-RU" sz="2000" dirty="0" err="1" smtClean="0"/>
              <a:t>Булганакских</a:t>
            </a:r>
            <a:r>
              <a:rPr lang="ru-RU" sz="2000" dirty="0" smtClean="0"/>
              <a:t> грязевых сопок, богатые метаном и сероводородом. </a:t>
            </a:r>
          </a:p>
          <a:p>
            <a:r>
              <a:rPr lang="ru-RU" sz="2000" dirty="0" smtClean="0"/>
              <a:t>На территории Ленинского района открыто свыше 150 </a:t>
            </a:r>
            <a:r>
              <a:rPr lang="ru-RU" sz="2000" u="sng" dirty="0" smtClean="0">
                <a:solidFill>
                  <a:srgbClr val="FFFF00"/>
                </a:solidFill>
              </a:rPr>
              <a:t>минеральных источников</a:t>
            </a:r>
            <a:r>
              <a:rPr lang="ru-RU" sz="2000" dirty="0" smtClean="0"/>
              <a:t>, в частности — </a:t>
            </a:r>
            <a:r>
              <a:rPr lang="ru-RU" sz="2000" dirty="0" err="1" smtClean="0"/>
              <a:t>Баксинские</a:t>
            </a:r>
            <a:r>
              <a:rPr lang="ru-RU" sz="2000" dirty="0" smtClean="0"/>
              <a:t>, «</a:t>
            </a:r>
            <a:r>
              <a:rPr lang="ru-RU" sz="2000" dirty="0" err="1" smtClean="0"/>
              <a:t>Сеит-Эли</a:t>
            </a:r>
            <a:r>
              <a:rPr lang="ru-RU" sz="2000" dirty="0" smtClean="0"/>
              <a:t>», «</a:t>
            </a:r>
            <a:r>
              <a:rPr lang="ru-RU" sz="2000" dirty="0" err="1" smtClean="0"/>
              <a:t>Каралар</a:t>
            </a:r>
            <a:r>
              <a:rPr lang="ru-RU" sz="2000" dirty="0" smtClean="0"/>
              <a:t>». Распространены </a:t>
            </a:r>
            <a:r>
              <a:rPr lang="ru-RU" sz="2000" dirty="0" err="1" smtClean="0"/>
              <a:t>каолиноподобные</a:t>
            </a:r>
            <a:r>
              <a:rPr lang="ru-RU" sz="2000" dirty="0" smtClean="0"/>
              <a:t> глины,</a:t>
            </a:r>
          </a:p>
          <a:p>
            <a:r>
              <a:rPr lang="ru-RU" sz="2000" dirty="0" smtClean="0"/>
              <a:t> Открыты месторождения </a:t>
            </a:r>
            <a:r>
              <a:rPr lang="ru-RU" sz="2000" u="sng" dirty="0" smtClean="0">
                <a:solidFill>
                  <a:srgbClr val="FFFF00"/>
                </a:solidFill>
              </a:rPr>
              <a:t>лечебной </a:t>
            </a:r>
            <a:r>
              <a:rPr lang="ru-RU" sz="2000" u="sng" dirty="0" err="1" smtClean="0">
                <a:solidFill>
                  <a:srgbClr val="FFFF00"/>
                </a:solidFill>
              </a:rPr>
              <a:t>голубой</a:t>
            </a:r>
            <a:r>
              <a:rPr lang="ru-RU" sz="2000" u="sng" dirty="0" smtClean="0">
                <a:solidFill>
                  <a:srgbClr val="FFFF00"/>
                </a:solidFill>
              </a:rPr>
              <a:t> глины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Открыто крупное месторождение </a:t>
            </a:r>
            <a:r>
              <a:rPr lang="ru-RU" sz="2000" u="sng" dirty="0" smtClean="0">
                <a:solidFill>
                  <a:srgbClr val="FFFF00"/>
                </a:solidFill>
              </a:rPr>
              <a:t>газа</a:t>
            </a:r>
            <a:r>
              <a:rPr lang="ru-RU" sz="2000" dirty="0" smtClean="0"/>
              <a:t> — </a:t>
            </a:r>
            <a:r>
              <a:rPr lang="ru-RU" sz="2000" dirty="0" err="1" smtClean="0"/>
              <a:t>Северо-Казантипское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Природно-заповедный фонд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На территории района находятся </a:t>
            </a:r>
            <a:r>
              <a:rPr lang="ru-RU" sz="2800" dirty="0" err="1" smtClean="0"/>
              <a:t>Опукский</a:t>
            </a:r>
            <a:r>
              <a:rPr lang="ru-RU" sz="2800" dirty="0" smtClean="0"/>
              <a:t> (</a:t>
            </a:r>
            <a:r>
              <a:rPr lang="ru-RU" sz="2800" dirty="0" smtClean="0">
                <a:hlinkClick r:id="rId2" tooltip="Опук (мыс)"/>
              </a:rPr>
              <a:t>мыс </a:t>
            </a:r>
            <a:r>
              <a:rPr lang="ru-RU" sz="2800" dirty="0" err="1" smtClean="0">
                <a:hlinkClick r:id="rId2" tooltip="Опук (мыс)"/>
              </a:rPr>
              <a:t>Опук</a:t>
            </a:r>
            <a:r>
              <a:rPr lang="ru-RU" sz="2800" dirty="0" smtClean="0"/>
              <a:t>) и </a:t>
            </a:r>
            <a:r>
              <a:rPr lang="ru-RU" sz="2800" dirty="0" err="1" smtClean="0">
                <a:hlinkClick r:id="rId3" tooltip="Казантипский природный заповедник"/>
              </a:rPr>
              <a:t>Казантипский</a:t>
            </a:r>
            <a:r>
              <a:rPr lang="ru-RU" sz="2800" dirty="0" smtClean="0">
                <a:hlinkClick r:id="rId3" tooltip="Казантипский природный заповедник"/>
              </a:rPr>
              <a:t> (мыс </a:t>
            </a:r>
            <a:r>
              <a:rPr lang="ru-RU" sz="2800" dirty="0" err="1" smtClean="0">
                <a:hlinkClick r:id="rId3" tooltip="Казантипский природный заповедник"/>
              </a:rPr>
              <a:t>Казантип</a:t>
            </a:r>
            <a:r>
              <a:rPr lang="ru-RU" sz="2800" dirty="0" smtClean="0">
                <a:hlinkClick r:id="rId3" tooltip="Казантипский природный заповедник"/>
              </a:rPr>
              <a:t>)</a:t>
            </a:r>
            <a:r>
              <a:rPr lang="ru-RU" sz="2800" dirty="0" smtClean="0"/>
              <a:t> заповедники, заказники </a:t>
            </a:r>
            <a:r>
              <a:rPr lang="ru-RU" sz="2800" dirty="0" err="1" smtClean="0">
                <a:hlinkClick r:id="rId4" tooltip="Арабатский заказник"/>
              </a:rPr>
              <a:t>Арабатский</a:t>
            </a:r>
            <a:r>
              <a:rPr lang="ru-RU" sz="2800" dirty="0" smtClean="0"/>
              <a:t> и </a:t>
            </a:r>
            <a:r>
              <a:rPr lang="ru-RU" sz="2800" dirty="0" err="1" smtClean="0">
                <a:hlinkClick r:id="rId5" tooltip="Астанинские плавни"/>
              </a:rPr>
              <a:t>Астанинские</a:t>
            </a:r>
            <a:r>
              <a:rPr lang="ru-RU" sz="2800" dirty="0" smtClean="0">
                <a:hlinkClick r:id="rId5" tooltip="Астанинские плавни"/>
              </a:rPr>
              <a:t> плавни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Охраняются места отдыха и гнездования птиц (дрофы, стрепета, </a:t>
            </a:r>
            <a:r>
              <a:rPr lang="ru-RU" sz="2800" dirty="0" err="1" smtClean="0"/>
              <a:t>розового</a:t>
            </a:r>
            <a:r>
              <a:rPr lang="ru-RU" sz="2800" dirty="0" smtClean="0"/>
              <a:t> скворца, хохлатого баклана, лебедей, журавлей, </a:t>
            </a:r>
            <a:r>
              <a:rPr lang="ru-RU" sz="2800" dirty="0" err="1" smtClean="0"/>
              <a:t>сокола-балобана</a:t>
            </a:r>
            <a:r>
              <a:rPr lang="ru-RU" sz="2800" dirty="0" smtClean="0"/>
              <a:t> и др.). Из флоры –под особой охраной тюльпан </a:t>
            </a:r>
            <a:r>
              <a:rPr lang="ru-RU" sz="2800" dirty="0" err="1" smtClean="0"/>
              <a:t>Шренка</a:t>
            </a:r>
            <a:r>
              <a:rPr lang="ru-RU" sz="2800" dirty="0" smtClean="0"/>
              <a:t>, т.скифский, 10 видов полыни и ковыля и др.</a:t>
            </a:r>
            <a:endParaRPr lang="ru-RU" sz="2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7813"/>
            <a:ext cx="7829576" cy="65085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ОХРАНА ВИДОВ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9"/>
            <a:ext cx="8229600" cy="357190"/>
          </a:xfrm>
        </p:spPr>
        <p:txBody>
          <a:bodyPr/>
          <a:lstStyle/>
          <a:p>
            <a:r>
              <a:rPr lang="ru-RU" sz="2000" dirty="0" smtClean="0"/>
              <a:t>Тюльпан </a:t>
            </a:r>
            <a:r>
              <a:rPr lang="ru-RU" sz="2000" dirty="0" err="1" smtClean="0"/>
              <a:t>Шренка</a:t>
            </a:r>
            <a:r>
              <a:rPr lang="ru-RU" sz="2000" dirty="0" smtClean="0"/>
              <a:t>    Ковыль Лессинга          Тюльпан скифский</a:t>
            </a:r>
            <a:endParaRPr lang="ru-RU" sz="2000" dirty="0"/>
          </a:p>
        </p:txBody>
      </p:sp>
      <p:pic>
        <p:nvPicPr>
          <p:cNvPr id="172034" name="Picture 2" descr="https://img-fotki.yandex.ru/get/4810/291137748.f/0_10c0e9_6f7ea66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928958" cy="1951419"/>
          </a:xfrm>
          <a:prstGeom prst="rect">
            <a:avLst/>
          </a:prstGeom>
          <a:noFill/>
        </p:spPr>
      </p:pic>
      <p:pic>
        <p:nvPicPr>
          <p:cNvPr id="172036" name="Picture 4" descr="http://umeha.3dn.ru/_pu/80/5714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3" y="1071546"/>
            <a:ext cx="2893239" cy="1928826"/>
          </a:xfrm>
          <a:prstGeom prst="rect">
            <a:avLst/>
          </a:prstGeom>
          <a:noFill/>
        </p:spPr>
      </p:pic>
      <p:pic>
        <p:nvPicPr>
          <p:cNvPr id="172038" name="Picture 6" descr="http://www.playcast.ru/uploads/2016/04/15/18272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7" y="1071546"/>
            <a:ext cx="2571715" cy="192878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34" y="6000768"/>
            <a:ext cx="83724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Розовый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скворец           Дрофа                       Журавль серый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2040" name="Picture 8" descr="https://speakzeasy.files.wordpress.com/2015/02/rosy-starling-sturnus-roseus.jpg?w=6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86190"/>
            <a:ext cx="2500330" cy="1858129"/>
          </a:xfrm>
          <a:prstGeom prst="rect">
            <a:avLst/>
          </a:prstGeom>
          <a:noFill/>
        </p:spPr>
      </p:pic>
      <p:pic>
        <p:nvPicPr>
          <p:cNvPr id="172042" name="Picture 10" descr="http://itd3.mycdn.me/image?id=859157163221&amp;t=20&amp;plc=WEB&amp;tkn=*5EbSTyGdst2OTc_zZPQxbstuEa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1" y="3786190"/>
            <a:ext cx="2783777" cy="1857388"/>
          </a:xfrm>
          <a:prstGeom prst="rect">
            <a:avLst/>
          </a:prstGeom>
          <a:noFill/>
        </p:spPr>
      </p:pic>
      <p:pic>
        <p:nvPicPr>
          <p:cNvPr id="172044" name="Picture 12" descr="http://pershinoleg.ru/content/3.Birds/9.%D0%96%D1%83%D1%80%D0%B0%D0%B2%D0%BB%D0%B5%D0%BE%D0%B1%D1%80%D0%B0%D0%B7%D0%BD%D1%8B%D0%B5-Gruiformes/1.Grus_grus/21K0872%20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804050"/>
            <a:ext cx="2571768" cy="18752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1">
  <a:themeElements>
    <a:clrScheme name="Тема Offic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21">
  <a:themeElements>
    <a:clrScheme name="Тема Office 1">
      <a:dk1>
        <a:srgbClr val="003300"/>
      </a:dk1>
      <a:lt1>
        <a:srgbClr val="FFFFFF"/>
      </a:lt1>
      <a:dk2>
        <a:srgbClr val="336600"/>
      </a:dk2>
      <a:lt2>
        <a:srgbClr val="FFCC66"/>
      </a:lt2>
      <a:accent1>
        <a:srgbClr val="996633"/>
      </a:accent1>
      <a:accent2>
        <a:srgbClr val="0099CC"/>
      </a:accent2>
      <a:accent3>
        <a:srgbClr val="ADB8AA"/>
      </a:accent3>
      <a:accent4>
        <a:srgbClr val="DADADA"/>
      </a:accent4>
      <a:accent5>
        <a:srgbClr val="CAB8AD"/>
      </a:accent5>
      <a:accent6>
        <a:srgbClr val="008AB9"/>
      </a:accent6>
      <a:hlink>
        <a:srgbClr val="FF9933"/>
      </a:hlink>
      <a:folHlink>
        <a:srgbClr val="0099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бщий доклад (стандартная)">
  <a:themeElements>
    <a:clrScheme name="Общий доклад (стандартная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Общий доклад (стандартная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щий доклад (стандартная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ий доклад (стандартная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ий доклад (стандартная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хнический отчет - Dale Carnegie Training (R)">
  <a:themeElements>
    <a:clrScheme name="Технический отчет - Dale Carnegie Training (R)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Технический отчет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хнический отчет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ий отчет - Dale Carnegie Training (R)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ий отчет - Dale Carnegie Training (R)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ий отчет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ий отчет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ий отчет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ий отчет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ий отчет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КИШЕЧНОПОЛОСТНЫЕ</Template>
  <TotalTime>243</TotalTime>
  <Words>252</Words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Склон</vt:lpstr>
      <vt:lpstr>Океан</vt:lpstr>
      <vt:lpstr>Business Plan</vt:lpstr>
      <vt:lpstr>Общий доклад (стандартная)</vt:lpstr>
      <vt:lpstr>Project Overview</vt:lpstr>
      <vt:lpstr>Лучи</vt:lpstr>
      <vt:lpstr>Training</vt:lpstr>
      <vt:lpstr>Круги</vt:lpstr>
      <vt:lpstr>Технический отчет - Dale Carnegie Training (R)</vt:lpstr>
      <vt:lpstr>Литейная</vt:lpstr>
      <vt:lpstr>Тема1</vt:lpstr>
      <vt:lpstr>Тема21</vt:lpstr>
      <vt:lpstr>Поток</vt:lpstr>
      <vt:lpstr>Слайд 1</vt:lpstr>
      <vt:lpstr>Ле́нинский райо́н  — район Восточного региона Республики Крым</vt:lpstr>
      <vt:lpstr>География района</vt:lpstr>
      <vt:lpstr>Узунларское озеро</vt:lpstr>
      <vt:lpstr>Гидрографическая особенность</vt:lpstr>
      <vt:lpstr>Мыс Фонарь -крайняя восточная точка Крыма</vt:lpstr>
      <vt:lpstr>Природные ресурсы</vt:lpstr>
      <vt:lpstr>Природно-заповедный фонд</vt:lpstr>
      <vt:lpstr>ОХРАНА ВИДОВ</vt:lpstr>
      <vt:lpstr>Слайд 10</vt:lpstr>
      <vt:lpstr>Историческое наследие</vt:lpstr>
      <vt:lpstr>Население</vt:lpstr>
      <vt:lpstr>Административное деление</vt:lpstr>
      <vt:lpstr>Топонимика</vt:lpstr>
      <vt:lpstr>                АВТОР ПРОЕКТА  «Восточный регион Крыма. Ленинский район (татар. Yedi Quyu rayonı)»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28</cp:revision>
  <dcterms:created xsi:type="dcterms:W3CDTF">2018-01-11T13:01:32Z</dcterms:created>
  <dcterms:modified xsi:type="dcterms:W3CDTF">2018-01-11T17:25:21Z</dcterms:modified>
</cp:coreProperties>
</file>